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9" r:id="rId5"/>
    <p:sldId id="258" r:id="rId6"/>
    <p:sldId id="273" r:id="rId7"/>
    <p:sldId id="263" r:id="rId8"/>
    <p:sldId id="271" r:id="rId9"/>
    <p:sldId id="264" r:id="rId10"/>
    <p:sldId id="274" r:id="rId11"/>
    <p:sldId id="286" r:id="rId12"/>
    <p:sldId id="270" r:id="rId13"/>
    <p:sldId id="283" r:id="rId14"/>
    <p:sldId id="277" r:id="rId15"/>
    <p:sldId id="278" r:id="rId16"/>
    <p:sldId id="279" r:id="rId17"/>
    <p:sldId id="280" r:id="rId18"/>
    <p:sldId id="285" r:id="rId19"/>
    <p:sldId id="281" r:id="rId20"/>
    <p:sldId id="284" r:id="rId21"/>
    <p:sldId id="287" r:id="rId22"/>
    <p:sldId id="28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35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32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4FD88-C071-491E-BFF4-332D626FA018}" type="datetimeFigureOut">
              <a:rPr lang="en-US" smtClean="0"/>
              <a:t>4/25/2017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4B7C2-5029-4563-84B3-AE253F9F5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8595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4FD88-C071-491E-BFF4-332D626FA018}" type="datetimeFigureOut">
              <a:rPr lang="en-US" smtClean="0"/>
              <a:t>4/25/2017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4B7C2-5029-4563-84B3-AE253F9F5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410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4FD88-C071-491E-BFF4-332D626FA018}" type="datetimeFigureOut">
              <a:rPr lang="en-US" smtClean="0"/>
              <a:t>4/25/2017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4B7C2-5029-4563-84B3-AE253F9F5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49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4FD88-C071-491E-BFF4-332D626FA018}" type="datetimeFigureOut">
              <a:rPr lang="en-US" smtClean="0"/>
              <a:t>4/25/2017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4B7C2-5029-4563-84B3-AE253F9F5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465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4FD88-C071-491E-BFF4-332D626FA018}" type="datetimeFigureOut">
              <a:rPr lang="en-US" smtClean="0"/>
              <a:t>4/25/2017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4B7C2-5029-4563-84B3-AE253F9F5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386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4FD88-C071-491E-BFF4-332D626FA018}" type="datetimeFigureOut">
              <a:rPr lang="en-US" smtClean="0"/>
              <a:t>4/25/2017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4B7C2-5029-4563-84B3-AE253F9F5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047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4FD88-C071-491E-BFF4-332D626FA018}" type="datetimeFigureOut">
              <a:rPr lang="en-US" smtClean="0"/>
              <a:t>4/25/2017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4B7C2-5029-4563-84B3-AE253F9F5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854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4FD88-C071-491E-BFF4-332D626FA018}" type="datetimeFigureOut">
              <a:rPr lang="en-US" smtClean="0"/>
              <a:t>4/25/2017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4B7C2-5029-4563-84B3-AE253F9F5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76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4FD88-C071-491E-BFF4-332D626FA018}" type="datetimeFigureOut">
              <a:rPr lang="en-US" smtClean="0"/>
              <a:t>4/25/2017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4B7C2-5029-4563-84B3-AE253F9F5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836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4FD88-C071-491E-BFF4-332D626FA018}" type="datetimeFigureOut">
              <a:rPr lang="en-US" smtClean="0"/>
              <a:t>4/25/2017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4B7C2-5029-4563-84B3-AE253F9F5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633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4FD88-C071-491E-BFF4-332D626FA018}" type="datetimeFigureOut">
              <a:rPr lang="en-US" smtClean="0"/>
              <a:t>4/25/2017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4B7C2-5029-4563-84B3-AE253F9F5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241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0000"/>
            <a:lum/>
            <a:extLst>
              <a:ext uri="{BEBA8EAE-BF5A-486C-A8C5-ECC9F3942E4B}">
                <a14:imgProps xmlns:a14="http://schemas.microsoft.com/office/drawing/2010/main">
                  <a14:imgLayer r:embed="rId14"/>
                </a14:imgProps>
              </a:ext>
            </a:extLst>
          </a:blip>
          <a:srcRect/>
          <a:stretch>
            <a:fillRect l="-1000" t="-2000" r="1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D4FD88-C071-491E-BFF4-332D626FA018}" type="datetimeFigureOut">
              <a:rPr lang="en-US" smtClean="0"/>
              <a:t>4/25/2017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54B7C2-5029-4563-84B3-AE253F9F5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049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786461"/>
            <a:ext cx="9144000" cy="914255"/>
          </a:xfrm>
        </p:spPr>
        <p:txBody>
          <a:bodyPr>
            <a:noAutofit/>
          </a:bodyPr>
          <a:lstStyle/>
          <a:p>
            <a:r>
              <a:rPr lang="en-US" sz="8800" dirty="0" smtClean="0"/>
              <a:t>Flying Flashlight</a:t>
            </a:r>
            <a:endParaRPr lang="en-US" sz="8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84442" y="2271832"/>
            <a:ext cx="9144000" cy="3538595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1800" dirty="0"/>
              <a:t>May1738</a:t>
            </a:r>
            <a:endParaRPr lang="en-US" sz="1800" b="0" dirty="0" smtClean="0">
              <a:effectLst/>
            </a:endParaRPr>
          </a:p>
          <a:p>
            <a:pPr>
              <a:spcBef>
                <a:spcPts val="0"/>
              </a:spcBef>
            </a:pPr>
            <a:r>
              <a:rPr lang="en-US" sz="1800" dirty="0"/>
              <a:t>Adviser: Dr. Gary Tuttle</a:t>
            </a:r>
            <a:endParaRPr lang="en-US" sz="1800" b="0" dirty="0" smtClean="0">
              <a:effectLst/>
            </a:endParaRPr>
          </a:p>
          <a:p>
            <a:pPr>
              <a:spcBef>
                <a:spcPts val="0"/>
              </a:spcBef>
            </a:pPr>
            <a:r>
              <a:rPr lang="en-US" sz="1800" dirty="0"/>
              <a:t>Brady </a:t>
            </a:r>
            <a:r>
              <a:rPr lang="en-US" sz="1800" dirty="0" err="1"/>
              <a:t>Koht</a:t>
            </a:r>
            <a:r>
              <a:rPr lang="en-US" sz="1800" dirty="0"/>
              <a:t> - Team Leader</a:t>
            </a:r>
            <a:endParaRPr lang="en-US" sz="1800" b="0" dirty="0" smtClean="0">
              <a:effectLst/>
            </a:endParaRPr>
          </a:p>
          <a:p>
            <a:pPr>
              <a:spcBef>
                <a:spcPts val="0"/>
              </a:spcBef>
            </a:pPr>
            <a:r>
              <a:rPr lang="en-US" sz="1800" dirty="0"/>
              <a:t>Joseph </a:t>
            </a:r>
            <a:r>
              <a:rPr lang="en-US" sz="1800" dirty="0" err="1"/>
              <a:t>Wickner</a:t>
            </a:r>
            <a:r>
              <a:rPr lang="en-US" sz="1800" dirty="0"/>
              <a:t> - Co-Team Leader &amp; Co-Webmaster</a:t>
            </a:r>
            <a:endParaRPr lang="en-US" sz="1800" b="0" dirty="0" smtClean="0">
              <a:effectLst/>
            </a:endParaRPr>
          </a:p>
          <a:p>
            <a:pPr>
              <a:spcBef>
                <a:spcPts val="0"/>
              </a:spcBef>
            </a:pPr>
            <a:r>
              <a:rPr lang="en-US" sz="1800" dirty="0"/>
              <a:t>Peter Bonnie - Group Communicator</a:t>
            </a:r>
            <a:endParaRPr lang="en-US" sz="1800" b="0" dirty="0" smtClean="0">
              <a:effectLst/>
            </a:endParaRPr>
          </a:p>
          <a:p>
            <a:pPr>
              <a:spcBef>
                <a:spcPts val="0"/>
              </a:spcBef>
            </a:pPr>
            <a:r>
              <a:rPr lang="en-US" sz="1800" dirty="0"/>
              <a:t>Scott Melvin - Document Master</a:t>
            </a:r>
            <a:endParaRPr lang="en-US" sz="1800" b="0" dirty="0" smtClean="0">
              <a:effectLst/>
            </a:endParaRPr>
          </a:p>
          <a:p>
            <a:pPr>
              <a:spcBef>
                <a:spcPts val="0"/>
              </a:spcBef>
            </a:pPr>
            <a:r>
              <a:rPr lang="en-US" sz="1800" dirty="0"/>
              <a:t>Sebastian Roe - Webmaster</a:t>
            </a:r>
            <a:endParaRPr lang="en-US" sz="1800" b="0" dirty="0" smtClean="0">
              <a:effectLst/>
            </a:endParaRPr>
          </a:p>
          <a:p>
            <a:pPr>
              <a:spcBef>
                <a:spcPts val="0"/>
              </a:spcBef>
            </a:pPr>
            <a:r>
              <a:rPr lang="en-US" sz="1800" dirty="0"/>
              <a:t>Team Email – may1738@iastate.edu</a:t>
            </a:r>
            <a:endParaRPr lang="en-US" sz="1800" b="0" dirty="0" smtClean="0">
              <a:effectLst/>
            </a:endParaRPr>
          </a:p>
          <a:p>
            <a:pPr>
              <a:spcBef>
                <a:spcPts val="0"/>
              </a:spcBef>
            </a:pPr>
            <a:r>
              <a:rPr lang="en-US" sz="1800" u="sng" dirty="0"/>
              <a:t>http://may1738.sd.ece.iastate.edu</a:t>
            </a:r>
            <a:endParaRPr lang="en-US" sz="1800" b="0" dirty="0" smtClean="0">
              <a:effectLst/>
            </a:endParaRPr>
          </a:p>
          <a:p>
            <a:r>
              <a:rPr lang="en-US" sz="800" dirty="0" smtClean="0"/>
              <a:t/>
            </a:r>
            <a:br>
              <a:rPr lang="en-US" sz="800" dirty="0" smtClean="0"/>
            </a:br>
            <a:endParaRPr lang="en-US" sz="7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92" y="2052734"/>
            <a:ext cx="3041779" cy="3041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039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Early Estimated Power Consumption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Assuming Quadcopter Weight at 360g</a:t>
            </a:r>
            <a:endParaRPr lang="en-US" dirty="0"/>
          </a:p>
          <a:p>
            <a:r>
              <a:rPr lang="en-US" dirty="0" smtClean="0"/>
              <a:t>Flight Controller, MCU, etc. &lt;&lt; 1W</a:t>
            </a:r>
          </a:p>
          <a:p>
            <a:r>
              <a:rPr lang="en-US" dirty="0" smtClean="0"/>
              <a:t>LEDs 3W each. 4 LEDs = 12 W</a:t>
            </a:r>
          </a:p>
          <a:p>
            <a:r>
              <a:rPr lang="en-US" dirty="0" smtClean="0"/>
              <a:t>Motor with 5x3 Prop</a:t>
            </a:r>
          </a:p>
          <a:p>
            <a:pPr lvl="1"/>
            <a:r>
              <a:rPr lang="en-US" dirty="0" smtClean="0"/>
              <a:t>Hovering Current = 1.7A @ 12.6V each</a:t>
            </a:r>
          </a:p>
          <a:p>
            <a:pPr lvl="2"/>
            <a:r>
              <a:rPr lang="en-US" dirty="0" smtClean="0"/>
              <a:t>Total Power = 85W providing 500g Lift</a:t>
            </a:r>
          </a:p>
          <a:p>
            <a:pPr lvl="1"/>
            <a:r>
              <a:rPr lang="en-US" dirty="0" smtClean="0"/>
              <a:t>Burst Current = 3.7A @ 12.6V each motor</a:t>
            </a:r>
          </a:p>
          <a:p>
            <a:pPr lvl="2"/>
            <a:r>
              <a:rPr lang="en-US" dirty="0" smtClean="0"/>
              <a:t>Total Power = 186W providing 896g Lift</a:t>
            </a:r>
          </a:p>
          <a:p>
            <a:r>
              <a:rPr lang="en-US" dirty="0" smtClean="0"/>
              <a:t>Overestimated 97 W </a:t>
            </a:r>
            <a:r>
              <a:rPr lang="en-US" dirty="0"/>
              <a:t>at Hover</a:t>
            </a:r>
          </a:p>
          <a:p>
            <a:pPr marL="914400" lvl="2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3637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Power Consumption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Original frame: 383 g</a:t>
            </a:r>
          </a:p>
          <a:p>
            <a:pPr marL="0" indent="0">
              <a:buNone/>
            </a:pPr>
            <a:r>
              <a:rPr lang="en-US" dirty="0" smtClean="0"/>
              <a:t>Double Layer Frame: 383 g</a:t>
            </a:r>
          </a:p>
          <a:p>
            <a:pPr marL="0" indent="0">
              <a:buNone/>
            </a:pPr>
            <a:r>
              <a:rPr lang="en-US" dirty="0" smtClean="0"/>
              <a:t>Final Frame: 406 g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/>
              <a:t>H</a:t>
            </a:r>
            <a:r>
              <a:rPr lang="en-US" dirty="0" smtClean="0"/>
              <a:t>over Power = 78 W </a:t>
            </a:r>
            <a:r>
              <a:rPr lang="en-US" sz="2200" dirty="0" smtClean="0"/>
              <a:t>(vs 50.4 W estimate)</a:t>
            </a:r>
          </a:p>
          <a:p>
            <a:pPr marL="0" indent="0">
              <a:buNone/>
            </a:pPr>
            <a:r>
              <a:rPr lang="en-US" dirty="0" smtClean="0"/>
              <a:t>LED 100% Power = 23.28 W </a:t>
            </a:r>
            <a:r>
              <a:rPr lang="en-US" sz="2200" dirty="0" smtClean="0"/>
              <a:t>(vs 12 W estimate)</a:t>
            </a:r>
          </a:p>
          <a:p>
            <a:pPr marL="0" indent="0">
              <a:buNone/>
            </a:pPr>
            <a:r>
              <a:rPr lang="en-US" dirty="0" smtClean="0"/>
              <a:t>Total: 101.28 W </a:t>
            </a:r>
            <a:r>
              <a:rPr lang="en-US" sz="2200" dirty="0" smtClean="0"/>
              <a:t>(vs 97 W estimate)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6" t="21617" r="25882" b="4021"/>
          <a:stretch/>
        </p:blipFill>
        <p:spPr>
          <a:xfrm>
            <a:off x="8646059" y="1502875"/>
            <a:ext cx="2209046" cy="414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7842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Basic LED PWM Control Schematic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22452" y="1513700"/>
            <a:ext cx="4845075" cy="51728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07706" y="1950098"/>
            <a:ext cx="462549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PWM Control From Microcontroller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 smtClean="0"/>
              <a:t>Vollong</a:t>
            </a:r>
            <a:r>
              <a:rPr lang="en-US" sz="2000" dirty="0" smtClean="0"/>
              <a:t> 3w RGB Common Cathode LEDS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P-Channel Power MOSFET Choices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Fairchild FQP27P06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Fairchild NDP6020P</a:t>
            </a: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2615" y="3840724"/>
            <a:ext cx="2793414" cy="2845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946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LIGHT DATA</a:t>
            </a:r>
            <a:endParaRPr lang="en-US" dirty="0"/>
          </a:p>
        </p:txBody>
      </p:sp>
      <p:pic>
        <p:nvPicPr>
          <p:cNvPr id="4" name="Content Placeholder 3" descr="\\sdweb.ece.iastate.edu\may1738\www\images\Screenshot_20170420-155215.pn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" t="42338" r="3286" b="14271"/>
          <a:stretch/>
        </p:blipFill>
        <p:spPr bwMode="auto">
          <a:xfrm>
            <a:off x="623327" y="1762251"/>
            <a:ext cx="5350304" cy="43513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1024496"/>
              </p:ext>
            </p:extLst>
          </p:nvPr>
        </p:nvGraphicFramePr>
        <p:xfrm>
          <a:off x="6095999" y="1762251"/>
          <a:ext cx="5646345" cy="150605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33298">
                  <a:extLst>
                    <a:ext uri="{9D8B030D-6E8A-4147-A177-3AD203B41FA5}">
                      <a16:colId xmlns:a16="http://schemas.microsoft.com/office/drawing/2014/main" val="1784415973"/>
                    </a:ext>
                  </a:extLst>
                </a:gridCol>
                <a:gridCol w="1025240">
                  <a:extLst>
                    <a:ext uri="{9D8B030D-6E8A-4147-A177-3AD203B41FA5}">
                      <a16:colId xmlns:a16="http://schemas.microsoft.com/office/drawing/2014/main" val="4129518346"/>
                    </a:ext>
                  </a:extLst>
                </a:gridCol>
                <a:gridCol w="1031206">
                  <a:extLst>
                    <a:ext uri="{9D8B030D-6E8A-4147-A177-3AD203B41FA5}">
                      <a16:colId xmlns:a16="http://schemas.microsoft.com/office/drawing/2014/main" val="3034218025"/>
                    </a:ext>
                  </a:extLst>
                </a:gridCol>
                <a:gridCol w="1227332">
                  <a:extLst>
                    <a:ext uri="{9D8B030D-6E8A-4147-A177-3AD203B41FA5}">
                      <a16:colId xmlns:a16="http://schemas.microsoft.com/office/drawing/2014/main" val="4043241140"/>
                    </a:ext>
                  </a:extLst>
                </a:gridCol>
                <a:gridCol w="1129269">
                  <a:extLst>
                    <a:ext uri="{9D8B030D-6E8A-4147-A177-3AD203B41FA5}">
                      <a16:colId xmlns:a16="http://schemas.microsoft.com/office/drawing/2014/main" val="1664945815"/>
                    </a:ext>
                  </a:extLst>
                </a:gridCol>
              </a:tblGrid>
              <a:tr h="5020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Franklin Gothic Book" panose="020B05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Red (A)</a:t>
                      </a:r>
                      <a:endParaRPr lang="en-US" sz="1400">
                        <a:effectLst/>
                        <a:latin typeface="Franklin Gothic Book" panose="020B05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Green (A)</a:t>
                      </a:r>
                      <a:endParaRPr lang="en-US" sz="1400">
                        <a:effectLst/>
                        <a:latin typeface="Franklin Gothic Book" panose="020B05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Blue (A)</a:t>
                      </a:r>
                      <a:endParaRPr lang="en-US" sz="1400">
                        <a:effectLst/>
                        <a:latin typeface="Franklin Gothic Book" panose="020B05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All 3 LEDs (A)</a:t>
                      </a:r>
                      <a:endParaRPr lang="en-US" sz="1400">
                        <a:effectLst/>
                        <a:latin typeface="Franklin Gothic Book" panose="020B05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93452362"/>
                  </a:ext>
                </a:extLst>
              </a:tr>
              <a:tr h="5020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100% Brightness</a:t>
                      </a:r>
                      <a:endParaRPr lang="en-US" sz="1400" dirty="0">
                        <a:effectLst/>
                        <a:latin typeface="Franklin Gothic Book" panose="020B05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0.785</a:t>
                      </a:r>
                      <a:endParaRPr lang="en-US" sz="1600" dirty="0">
                        <a:effectLst/>
                        <a:latin typeface="Franklin Gothic Book" panose="020B05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0.796</a:t>
                      </a:r>
                      <a:endParaRPr lang="en-US" sz="1600" dirty="0">
                        <a:effectLst/>
                        <a:latin typeface="Franklin Gothic Book" panose="020B05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0.718</a:t>
                      </a:r>
                      <a:endParaRPr lang="en-US" sz="1600" dirty="0">
                        <a:effectLst/>
                        <a:latin typeface="Franklin Gothic Book" panose="020B05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1.94</a:t>
                      </a:r>
                      <a:endParaRPr lang="en-US" sz="1600">
                        <a:effectLst/>
                        <a:latin typeface="Franklin Gothic Book" panose="020B05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43799690"/>
                  </a:ext>
                </a:extLst>
              </a:tr>
              <a:tr h="5020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50% Brightness</a:t>
                      </a:r>
                      <a:endParaRPr lang="en-US" sz="1400">
                        <a:effectLst/>
                        <a:latin typeface="Franklin Gothic Book" panose="020B05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0.413</a:t>
                      </a:r>
                      <a:endParaRPr lang="en-US" sz="1600" dirty="0">
                        <a:effectLst/>
                        <a:latin typeface="Franklin Gothic Book" panose="020B05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0.418</a:t>
                      </a:r>
                      <a:endParaRPr lang="en-US" sz="1600" dirty="0">
                        <a:effectLst/>
                        <a:latin typeface="Franklin Gothic Book" panose="020B05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0.379</a:t>
                      </a:r>
                      <a:endParaRPr lang="en-US" sz="1600" dirty="0">
                        <a:effectLst/>
                        <a:latin typeface="Franklin Gothic Book" panose="020B05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0.951</a:t>
                      </a:r>
                      <a:endParaRPr lang="en-US" sz="1600" dirty="0">
                        <a:effectLst/>
                        <a:latin typeface="Franklin Gothic Book" panose="020B05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69454068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413186" y="3820562"/>
            <a:ext cx="519335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Max power consumption from the LED system alone is 23.28 Watts.</a:t>
            </a:r>
          </a:p>
          <a:p>
            <a:endParaRPr lang="en-US" sz="2000" dirty="0"/>
          </a:p>
          <a:p>
            <a:r>
              <a:rPr lang="en-US" sz="2000" dirty="0" smtClean="0"/>
              <a:t>Graph data is taken from a distance of 3 feet to 2 inches away.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773037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PCB Design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62" y="1810694"/>
            <a:ext cx="5728476" cy="3869566"/>
          </a:xfrm>
        </p:spPr>
      </p:pic>
      <p:sp>
        <p:nvSpPr>
          <p:cNvPr id="6" name="TextBox 5"/>
          <p:cNvSpPr txBox="1"/>
          <p:nvPr/>
        </p:nvSpPr>
        <p:spPr>
          <a:xfrm>
            <a:off x="6707534" y="2696769"/>
            <a:ext cx="52284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Atmega328 Microcontroller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 smtClean="0"/>
              <a:t>XBee</a:t>
            </a:r>
            <a:r>
              <a:rPr lang="en-US" sz="2000" dirty="0" smtClean="0"/>
              <a:t> Wireless Transceiver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Two voltage regulators: 5v and 3v3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LED driving MOSFETs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27817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PCB Design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491" y="1825625"/>
            <a:ext cx="4435017" cy="4351338"/>
          </a:xfr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5994400" y="1825625"/>
            <a:ext cx="5359400" cy="4351338"/>
          </a:xfrm>
        </p:spPr>
        <p:txBody>
          <a:bodyPr/>
          <a:lstStyle/>
          <a:p>
            <a:r>
              <a:rPr lang="en-US" dirty="0" smtClean="0"/>
              <a:t>Outer Power Plane: 12v</a:t>
            </a:r>
          </a:p>
          <a:p>
            <a:r>
              <a:rPr lang="en-US" dirty="0" smtClean="0"/>
              <a:t>Inner Power Plane: 5v</a:t>
            </a:r>
          </a:p>
          <a:p>
            <a:r>
              <a:rPr lang="en-US" dirty="0" smtClean="0"/>
              <a:t>Headers for Red, Green, Blue LEDs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37400" y="3484564"/>
            <a:ext cx="2692399" cy="269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222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Winch Tether System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477" y="1825625"/>
            <a:ext cx="6271045" cy="4351338"/>
          </a:xfrm>
        </p:spPr>
      </p:pic>
    </p:spTree>
    <p:extLst>
      <p:ext uri="{BB962C8B-B14F-4D97-AF65-F5344CB8AC3E}">
        <p14:creationId xmlns:p14="http://schemas.microsoft.com/office/powerpoint/2010/main" val="3813867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Winch Tether System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5869354" y="1825625"/>
            <a:ext cx="5484446" cy="4351338"/>
          </a:xfrm>
        </p:spPr>
        <p:txBody>
          <a:bodyPr>
            <a:normAutofit/>
          </a:bodyPr>
          <a:lstStyle/>
          <a:p>
            <a:r>
              <a:rPr lang="en-US" dirty="0" smtClean="0"/>
              <a:t>Design work done in SolidWorks</a:t>
            </a:r>
          </a:p>
          <a:p>
            <a:pPr lvl="1"/>
            <a:r>
              <a:rPr lang="en-US" dirty="0" smtClean="0"/>
              <a:t>Lee Harker assisted with design</a:t>
            </a:r>
          </a:p>
          <a:p>
            <a:pPr lvl="1"/>
            <a:r>
              <a:rPr lang="en-US" dirty="0" smtClean="0"/>
              <a:t>Slip rings used to transfer power</a:t>
            </a:r>
          </a:p>
          <a:p>
            <a:r>
              <a:rPr lang="en-US" dirty="0" smtClean="0"/>
              <a:t>Parts milled using CNC mill, performed by Lee Harker</a:t>
            </a:r>
          </a:p>
          <a:p>
            <a:pPr lvl="1"/>
            <a:r>
              <a:rPr lang="en-US" dirty="0" smtClean="0"/>
              <a:t>Aluminum used for end supports</a:t>
            </a:r>
          </a:p>
          <a:p>
            <a:pPr lvl="1"/>
            <a:r>
              <a:rPr lang="en-US" dirty="0" smtClean="0"/>
              <a:t>PVC, </a:t>
            </a:r>
            <a:r>
              <a:rPr lang="en-US" dirty="0" err="1" smtClean="0"/>
              <a:t>Acetal</a:t>
            </a:r>
            <a:r>
              <a:rPr lang="en-US" dirty="0" smtClean="0"/>
              <a:t> used for hubs/drum</a:t>
            </a:r>
          </a:p>
          <a:p>
            <a:pPr lvl="1"/>
            <a:r>
              <a:rPr lang="en-US" dirty="0" smtClean="0"/>
              <a:t>Gears supplied by </a:t>
            </a:r>
            <a:r>
              <a:rPr lang="en-US" dirty="0" err="1" smtClean="0"/>
              <a:t>ServoCity</a:t>
            </a:r>
            <a:endParaRPr lang="en-US" dirty="0" smtClean="0"/>
          </a:p>
          <a:p>
            <a:pPr lvl="1"/>
            <a:r>
              <a:rPr lang="en-US" dirty="0" smtClean="0"/>
              <a:t>Slip rings supplied by </a:t>
            </a:r>
            <a:r>
              <a:rPr lang="en-US" dirty="0" err="1" smtClean="0"/>
              <a:t>DigiKey</a:t>
            </a:r>
            <a:endParaRPr lang="en-US" dirty="0" smtClean="0"/>
          </a:p>
          <a:p>
            <a:pPr lvl="1"/>
            <a:r>
              <a:rPr lang="en-US" dirty="0" smtClean="0"/>
              <a:t>Bearings supplied by McMaster-Carr</a:t>
            </a:r>
          </a:p>
          <a:p>
            <a:endParaRPr lang="en-US" dirty="0"/>
          </a:p>
        </p:txBody>
      </p:sp>
      <p:pic>
        <p:nvPicPr>
          <p:cNvPr id="7" name="Content Placeholder 6" descr="\\sdweb.ece.iastate.edu\may1738\www\images\Final Pics\IMG_0561.JPG"/>
          <p:cNvPicPr>
            <a:picLocks noGrp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67" b="4684"/>
          <a:stretch/>
        </p:blipFill>
        <p:spPr bwMode="auto">
          <a:xfrm>
            <a:off x="970511" y="2396678"/>
            <a:ext cx="4916978" cy="320923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88567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2" t="3296" r="12408"/>
          <a:stretch/>
        </p:blipFill>
        <p:spPr>
          <a:xfrm>
            <a:off x="3896227" y="1982444"/>
            <a:ext cx="3869717" cy="38478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2" t="2314" r="12364" b="3399"/>
          <a:stretch/>
        </p:blipFill>
        <p:spPr>
          <a:xfrm>
            <a:off x="7889492" y="1982444"/>
            <a:ext cx="4201952" cy="38478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" t="14507" r="6216" b="14225"/>
          <a:stretch/>
        </p:blipFill>
        <p:spPr>
          <a:xfrm>
            <a:off x="82364" y="1982444"/>
            <a:ext cx="3690316" cy="38478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73648" y="597529"/>
            <a:ext cx="38339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smtClean="0">
                <a:latin typeface="+mj-lt"/>
              </a:rPr>
              <a:t>Frame Revisions</a:t>
            </a:r>
            <a:endParaRPr lang="en-US" sz="4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939463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Flight Testing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715408" y="3129324"/>
            <a:ext cx="5181600" cy="4351338"/>
          </a:xfrm>
        </p:spPr>
        <p:txBody>
          <a:bodyPr/>
          <a:lstStyle/>
          <a:p>
            <a:r>
              <a:rPr lang="en-US" dirty="0" smtClean="0"/>
              <a:t>Accelerometer Calibration</a:t>
            </a:r>
          </a:p>
          <a:p>
            <a:r>
              <a:rPr lang="en-US" dirty="0" smtClean="0"/>
              <a:t>PID Tuning</a:t>
            </a:r>
            <a:endParaRPr lang="en-US" dirty="0"/>
          </a:p>
        </p:txBody>
      </p:sp>
      <p:pic>
        <p:nvPicPr>
          <p:cNvPr id="7" name="Content Placeholder 6" descr="\\sdweb.ece.iastate.edu\may1738\www\images\TestJig1.jpg"/>
          <p:cNvPicPr>
            <a:picLocks noGrp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22" b="8724"/>
          <a:stretch/>
        </p:blipFill>
        <p:spPr bwMode="auto">
          <a:xfrm>
            <a:off x="497941" y="2097229"/>
            <a:ext cx="3087232" cy="35697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\\sdweb.ece.iastate.edu\may1738\www\images\Final Pics\IMG_0563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0" t="2846" r="24148" b="2824"/>
          <a:stretch/>
        </p:blipFill>
        <p:spPr bwMode="auto">
          <a:xfrm>
            <a:off x="3793402" y="2097229"/>
            <a:ext cx="2562659" cy="35697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90800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Problem Statement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Flying Flashlight team </a:t>
            </a:r>
            <a:r>
              <a:rPr lang="en-US" dirty="0" smtClean="0"/>
              <a:t>strives </a:t>
            </a:r>
            <a:r>
              <a:rPr lang="en-US" dirty="0"/>
              <a:t>to design a portable, hands-free, drone based lighting system. Our target demographic will be varied as well as the implementation of our product. We view our product as a multi-purpose utility light.</a:t>
            </a:r>
          </a:p>
        </p:txBody>
      </p:sp>
    </p:spTree>
    <p:extLst>
      <p:ext uri="{BB962C8B-B14F-4D97-AF65-F5344CB8AC3E}">
        <p14:creationId xmlns:p14="http://schemas.microsoft.com/office/powerpoint/2010/main" val="311319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Testing </a:t>
            </a:r>
            <a:r>
              <a:rPr lang="en-US" dirty="0" smtClean="0"/>
              <a:t>Results: LEDs &amp; Communication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LED testing performed above expectations in terms of light output.</a:t>
            </a:r>
          </a:p>
          <a:p>
            <a:r>
              <a:rPr lang="en-US" dirty="0" smtClean="0"/>
              <a:t>Power consumption was higher than anticipated.</a:t>
            </a:r>
            <a:endParaRPr lang="en-US" dirty="0"/>
          </a:p>
          <a:p>
            <a:r>
              <a:rPr lang="en-US" dirty="0" smtClean="0"/>
              <a:t>Successful communication using two Arduino’s and </a:t>
            </a:r>
            <a:r>
              <a:rPr lang="en-US" dirty="0" err="1" smtClean="0"/>
              <a:t>Xbee’s</a:t>
            </a:r>
            <a:r>
              <a:rPr lang="en-US" dirty="0" smtClean="0"/>
              <a:t> to control the Quad 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39"/>
          <a:stretch/>
        </p:blipFill>
        <p:spPr>
          <a:xfrm>
            <a:off x="6342612" y="1690688"/>
            <a:ext cx="4788131" cy="4129530"/>
          </a:xfrm>
        </p:spPr>
      </p:pic>
    </p:spTree>
    <p:extLst>
      <p:ext uri="{BB962C8B-B14F-4D97-AF65-F5344CB8AC3E}">
        <p14:creationId xmlns:p14="http://schemas.microsoft.com/office/powerpoint/2010/main" val="14042574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Testing Results: Flight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875116" cy="4351338"/>
          </a:xfrm>
        </p:spPr>
        <p:txBody>
          <a:bodyPr/>
          <a:lstStyle/>
          <a:p>
            <a:r>
              <a:rPr lang="en-US" dirty="0" smtClean="0"/>
              <a:t>Autonomous flight not achieved, not enough control</a:t>
            </a:r>
          </a:p>
          <a:p>
            <a:r>
              <a:rPr lang="en-US" dirty="0" smtClean="0"/>
              <a:t>User controlled flight is better but the quad still requires more tuning and oscillation dampening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Content Placeholder 4" descr="H:\DCIM\108___04\IMG_0575.JPG"/>
          <p:cNvPicPr>
            <a:picLocks noGrp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54"/>
          <a:stretch/>
        </p:blipFill>
        <p:spPr bwMode="auto">
          <a:xfrm>
            <a:off x="5415743" y="1825625"/>
            <a:ext cx="4836814" cy="3886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9490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Future Revisions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Different frame </a:t>
            </a:r>
            <a:r>
              <a:rPr lang="en-US" dirty="0"/>
              <a:t>m</a:t>
            </a:r>
            <a:r>
              <a:rPr lang="en-US" dirty="0" smtClean="0"/>
              <a:t>aterial</a:t>
            </a:r>
          </a:p>
          <a:p>
            <a:r>
              <a:rPr lang="en-US" dirty="0" smtClean="0"/>
              <a:t>Different quad size </a:t>
            </a:r>
          </a:p>
          <a:p>
            <a:r>
              <a:rPr lang="en-US" dirty="0" smtClean="0"/>
              <a:t>Flight controller</a:t>
            </a:r>
          </a:p>
          <a:p>
            <a:r>
              <a:rPr lang="en-US" dirty="0" smtClean="0"/>
              <a:t>Control scheme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41602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Requirements and Specifications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62200" y="1888711"/>
            <a:ext cx="2872409" cy="4351338"/>
          </a:xfrm>
        </p:spPr>
        <p:txBody>
          <a:bodyPr/>
          <a:lstStyle/>
          <a:p>
            <a:pPr marL="0" indent="0">
              <a:buNone/>
            </a:pPr>
            <a:r>
              <a:rPr lang="en-US" u="sng" dirty="0" smtClean="0"/>
              <a:t>Functional</a:t>
            </a:r>
          </a:p>
          <a:p>
            <a:r>
              <a:rPr lang="en-US" sz="2400" dirty="0" smtClean="0"/>
              <a:t>Size</a:t>
            </a:r>
          </a:p>
          <a:p>
            <a:r>
              <a:rPr lang="en-US" sz="2400" dirty="0" smtClean="0"/>
              <a:t>Light Output</a:t>
            </a:r>
          </a:p>
          <a:p>
            <a:r>
              <a:rPr lang="en-US" sz="2400" dirty="0" smtClean="0"/>
              <a:t>Lighting Modes</a:t>
            </a:r>
          </a:p>
          <a:p>
            <a:r>
              <a:rPr lang="en-US" sz="2400" dirty="0" smtClean="0"/>
              <a:t>Tethered</a:t>
            </a:r>
          </a:p>
          <a:p>
            <a:r>
              <a:rPr lang="en-US" sz="2400" dirty="0" smtClean="0"/>
              <a:t>Flight Stability</a:t>
            </a:r>
          </a:p>
          <a:p>
            <a:r>
              <a:rPr lang="en-US" sz="2400" dirty="0" smtClean="0"/>
              <a:t>1 Hour Flight Time</a:t>
            </a:r>
          </a:p>
          <a:p>
            <a:r>
              <a:rPr lang="en-US" sz="2400" dirty="0" smtClean="0"/>
              <a:t>7-10 Foot Flight Ceiling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343544" y="1888711"/>
            <a:ext cx="293683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 smtClean="0"/>
              <a:t>Non-Functional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Safety Regulations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User Manual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Documentation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41883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Operating Environment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Outdoor Activities</a:t>
            </a:r>
          </a:p>
          <a:p>
            <a:r>
              <a:rPr lang="en-US" dirty="0" smtClean="0"/>
              <a:t>Roadside Emergencies</a:t>
            </a:r>
          </a:p>
          <a:p>
            <a:r>
              <a:rPr lang="en-US" dirty="0" smtClean="0"/>
              <a:t>Night Time/Low-Light </a:t>
            </a:r>
            <a:r>
              <a:rPr lang="en-US" dirty="0"/>
              <a:t>C</a:t>
            </a:r>
            <a:r>
              <a:rPr lang="en-US" dirty="0" smtClean="0"/>
              <a:t>onditions</a:t>
            </a:r>
          </a:p>
        </p:txBody>
      </p:sp>
    </p:spTree>
    <p:extLst>
      <p:ext uri="{BB962C8B-B14F-4D97-AF65-F5344CB8AC3E}">
        <p14:creationId xmlns:p14="http://schemas.microsoft.com/office/powerpoint/2010/main" val="148143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System Block Diagram 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889" y="2318754"/>
            <a:ext cx="9422222" cy="3365079"/>
          </a:xfrm>
        </p:spPr>
      </p:pic>
    </p:spTree>
    <p:extLst>
      <p:ext uri="{BB962C8B-B14F-4D97-AF65-F5344CB8AC3E}">
        <p14:creationId xmlns:p14="http://schemas.microsoft.com/office/powerpoint/2010/main" val="2944784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Wireless Communication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191125" cy="2527300"/>
          </a:xfrm>
        </p:spPr>
        <p:txBody>
          <a:bodyPr/>
          <a:lstStyle/>
          <a:p>
            <a:r>
              <a:rPr lang="en-US" b="1" u="sng" dirty="0" err="1" smtClean="0"/>
              <a:t>XBee</a:t>
            </a:r>
            <a:r>
              <a:rPr lang="en-US" b="1" u="sng" dirty="0" smtClean="0"/>
              <a:t> series 1 Radio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/>
              <a:t>ISM 2.4 GHz Operating Frequency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/>
              <a:t>Data Rate = 250 kbps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/>
              <a:t>Indoor Range 100ft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/>
              <a:t>Outdoor Range 300ft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dirty="0" smtClean="0"/>
          </a:p>
          <a:p>
            <a:pPr lvl="1">
              <a:buFont typeface="Wingdings" panose="05000000000000000000" pitchFamily="2" charset="2"/>
              <a:buChar char="§"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986" y="1825625"/>
            <a:ext cx="3724275" cy="372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2315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System Analysis and Part Choices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385647" cy="4351338"/>
          </a:xfrm>
        </p:spPr>
        <p:txBody>
          <a:bodyPr/>
          <a:lstStyle/>
          <a:p>
            <a:r>
              <a:rPr lang="en-US" dirty="0" err="1" smtClean="0"/>
              <a:t>MultiWii</a:t>
            </a:r>
            <a:r>
              <a:rPr lang="en-US" dirty="0"/>
              <a:t> </a:t>
            </a:r>
            <a:r>
              <a:rPr lang="en-US" dirty="0" smtClean="0"/>
              <a:t>Pro vs. DJI </a:t>
            </a:r>
            <a:r>
              <a:rPr lang="en-US" dirty="0" err="1" smtClean="0"/>
              <a:t>Naza</a:t>
            </a:r>
            <a:endParaRPr lang="en-US" dirty="0" smtClean="0"/>
          </a:p>
          <a:p>
            <a:r>
              <a:rPr lang="en-US" dirty="0" smtClean="0"/>
              <a:t>Motors – </a:t>
            </a:r>
            <a:r>
              <a:rPr lang="en-US" dirty="0" err="1" smtClean="0"/>
              <a:t>Multistar</a:t>
            </a:r>
            <a:r>
              <a:rPr lang="en-US" dirty="0" smtClean="0"/>
              <a:t> Elite Racing 2204</a:t>
            </a:r>
          </a:p>
          <a:p>
            <a:r>
              <a:rPr lang="en-US" dirty="0" smtClean="0"/>
              <a:t>ESC’s – Afro Race Spec</a:t>
            </a:r>
          </a:p>
          <a:p>
            <a:r>
              <a:rPr lang="en-US" dirty="0" smtClean="0"/>
              <a:t>LED’s – </a:t>
            </a:r>
            <a:r>
              <a:rPr lang="en-US" dirty="0" err="1" smtClean="0"/>
              <a:t>Vollong</a:t>
            </a:r>
            <a:r>
              <a:rPr lang="en-US" dirty="0" smtClean="0"/>
              <a:t> 3W RGB</a:t>
            </a:r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3" t="7867" r="6303" b="6360"/>
          <a:stretch/>
        </p:blipFill>
        <p:spPr>
          <a:xfrm>
            <a:off x="5223847" y="1276755"/>
            <a:ext cx="6968153" cy="54490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939" y="4239808"/>
            <a:ext cx="3448050" cy="24860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72190" y="6525778"/>
            <a:ext cx="324479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http://www.readytoflyquads.com/multiwii-pro-ez3-0-flight-controller-w-gps-option</a:t>
            </a:r>
          </a:p>
        </p:txBody>
      </p:sp>
    </p:spTree>
    <p:extLst>
      <p:ext uri="{BB962C8B-B14F-4D97-AF65-F5344CB8AC3E}">
        <p14:creationId xmlns:p14="http://schemas.microsoft.com/office/powerpoint/2010/main" val="1493468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Propeller Choices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825624"/>
            <a:ext cx="6585642" cy="4683817"/>
          </a:xfrm>
        </p:spPr>
        <p:txBody>
          <a:bodyPr>
            <a:normAutofit fontScale="77500" lnSpcReduction="20000"/>
          </a:bodyPr>
          <a:lstStyle/>
          <a:p>
            <a:r>
              <a:rPr lang="en-US" sz="3000" b="1" u="sng" dirty="0" smtClean="0"/>
              <a:t>5x3</a:t>
            </a:r>
            <a:endParaRPr lang="en-US" sz="3000" b="1" dirty="0"/>
          </a:p>
          <a:p>
            <a:pPr marL="0" indent="0">
              <a:buNone/>
            </a:pPr>
            <a:r>
              <a:rPr lang="en-US" sz="3000" b="1" dirty="0"/>
              <a:t>12.6V (3S):   50%=224g 3.7A,       100%= 371g 7.5A </a:t>
            </a:r>
            <a:br>
              <a:rPr lang="en-US" sz="3000" b="1" dirty="0"/>
            </a:br>
            <a:r>
              <a:rPr lang="en-US" sz="3000" b="1" dirty="0"/>
              <a:t>(Hover amps @ 125g thrust=1.7A (x 4=500g=6.8A) </a:t>
            </a:r>
            <a:br>
              <a:rPr lang="en-US" sz="3000" b="1" dirty="0"/>
            </a:br>
            <a:r>
              <a:rPr lang="en-US" sz="3000" b="1" dirty="0"/>
              <a:t>8.4V (2S):     50%=120g 2.2A,       100%= 200g 4.3A </a:t>
            </a:r>
            <a:br>
              <a:rPr lang="en-US" sz="3000" b="1" dirty="0"/>
            </a:br>
            <a:r>
              <a:rPr lang="en-US" sz="3000" b="1" dirty="0"/>
              <a:t>(Hover amps @ 125g thrust=2.2A (x 4=500g=8.8A)</a:t>
            </a:r>
          </a:p>
          <a:p>
            <a:r>
              <a:rPr lang="en-US" b="1" u="sng" dirty="0"/>
              <a:t>5x3x3 (3 blade)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12.6V (3S):   50%=232g 4.7A,        100%= 392g 9.9A </a:t>
            </a:r>
            <a:br>
              <a:rPr lang="en-US" dirty="0"/>
            </a:br>
            <a:r>
              <a:rPr lang="en-US" dirty="0"/>
              <a:t>(Hover amps @ 125g thrust=2.0A (x 4=500g=8A)</a:t>
            </a:r>
            <a:br>
              <a:rPr lang="en-US" dirty="0"/>
            </a:br>
            <a:r>
              <a:rPr lang="en-US" dirty="0"/>
              <a:t>8.4V (2S):     50%=134g 2.7A         100%= 221g 6.7A </a:t>
            </a:r>
            <a:br>
              <a:rPr lang="en-US" dirty="0"/>
            </a:br>
            <a:r>
              <a:rPr lang="en-US" dirty="0"/>
              <a:t>(Hover amps @ 125g thrust=2.7A (x 4=500g=10.8A)</a:t>
            </a:r>
          </a:p>
          <a:p>
            <a:r>
              <a:rPr lang="en-US" b="1" u="sng" dirty="0"/>
              <a:t>6x4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12.6V (3S):   50%=385g 7.5A,        100%= 591g 9.9A </a:t>
            </a:r>
            <a:br>
              <a:rPr lang="en-US" dirty="0"/>
            </a:br>
            <a:r>
              <a:rPr lang="en-US" dirty="0"/>
              <a:t>(Hover amps @ 125g thrust=1.4A (x 4=500g=5.6A)</a:t>
            </a:r>
            <a:br>
              <a:rPr lang="en-US" dirty="0"/>
            </a:br>
            <a:r>
              <a:rPr lang="en-US" dirty="0"/>
              <a:t>8.4V (2S):     50%=230g 4.8A,        100%= 367g 9.7A  </a:t>
            </a:r>
            <a:br>
              <a:rPr lang="en-US" dirty="0"/>
            </a:br>
            <a:r>
              <a:rPr lang="en-US" dirty="0"/>
              <a:t>(Hover amps @ 125g thrust=2.1A (x 4=500g=8.4A)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7733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Testin</a:t>
            </a:r>
            <a:r>
              <a:rPr lang="en-US" dirty="0"/>
              <a:t>g</a:t>
            </a:r>
            <a:r>
              <a:rPr lang="en-US" dirty="0" smtClean="0"/>
              <a:t> Plan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597" y="1454563"/>
            <a:ext cx="3758805" cy="5245805"/>
          </a:xfrm>
        </p:spPr>
      </p:pic>
    </p:spTree>
    <p:extLst>
      <p:ext uri="{BB962C8B-B14F-4D97-AF65-F5344CB8AC3E}">
        <p14:creationId xmlns:p14="http://schemas.microsoft.com/office/powerpoint/2010/main" val="15698465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679</TotalTime>
  <Words>561</Words>
  <Application>Microsoft Office PowerPoint</Application>
  <PresentationFormat>Widescreen</PresentationFormat>
  <Paragraphs>131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Franklin Gothic Book</vt:lpstr>
      <vt:lpstr>Times New Roman</vt:lpstr>
      <vt:lpstr>Wingdings</vt:lpstr>
      <vt:lpstr>Office Theme</vt:lpstr>
      <vt:lpstr>Flying Flashlight</vt:lpstr>
      <vt:lpstr>Problem Statement </vt:lpstr>
      <vt:lpstr>Requirements and Specifications</vt:lpstr>
      <vt:lpstr>Operating Environment</vt:lpstr>
      <vt:lpstr>System Block Diagram </vt:lpstr>
      <vt:lpstr>Wireless Communication </vt:lpstr>
      <vt:lpstr>System Analysis and Part Choices</vt:lpstr>
      <vt:lpstr>Propeller Choices</vt:lpstr>
      <vt:lpstr>Testing Plan</vt:lpstr>
      <vt:lpstr>Early Estimated Power Consumption</vt:lpstr>
      <vt:lpstr>Power Consumption</vt:lpstr>
      <vt:lpstr>Basic LED PWM Control Schematic</vt:lpstr>
      <vt:lpstr>LIGHT DATA</vt:lpstr>
      <vt:lpstr>PCB Design</vt:lpstr>
      <vt:lpstr>PCB Design</vt:lpstr>
      <vt:lpstr>Winch Tether System</vt:lpstr>
      <vt:lpstr>Winch Tether System</vt:lpstr>
      <vt:lpstr>PowerPoint Presentation</vt:lpstr>
      <vt:lpstr>Flight Testing</vt:lpstr>
      <vt:lpstr>Testing Results: LEDs &amp; Communication</vt:lpstr>
      <vt:lpstr>Testing Results: Flight</vt:lpstr>
      <vt:lpstr>Future Revisions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Flying Flashlight</dc:title>
  <dc:creator>Koht, Brady I</dc:creator>
  <cp:lastModifiedBy>Bonnie, Peter R</cp:lastModifiedBy>
  <cp:revision>72</cp:revision>
  <cp:lastPrinted>2017-04-25T22:22:59Z</cp:lastPrinted>
  <dcterms:created xsi:type="dcterms:W3CDTF">2016-12-02T21:27:21Z</dcterms:created>
  <dcterms:modified xsi:type="dcterms:W3CDTF">2017-04-25T22:31:41Z</dcterms:modified>
</cp:coreProperties>
</file>